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CAB8-BE2D-4F73-9A66-E2CA640BB7AD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D92B-0DE0-4361-939C-01399D9B5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6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7405-E82F-4C06-8486-1B2BA1AD0B0E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FF1D-E125-4F9B-8F71-449E1694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44B4-2CCE-4C39-B5B5-2F75DA1A152C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0971-36F4-47E0-A28B-DFC97F6D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D4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3041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9DBF-50F5-44C3-8E11-AE1698034E57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9BD9-214B-46BF-ACBB-2880FB5F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31DC-D6C0-44F7-B937-26FC51A1C343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F410-CFE1-4A29-AAF2-F34546D54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72DD-B9B9-45E5-ACA0-8F122C0D1A19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D06B-ED75-4553-8F35-08BF9C11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BE66D-CE45-4B9B-9A36-B54FA95A5E58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91F2-EB27-4217-8460-77EF07635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E243-CC30-4078-A2EB-62E26E2D966E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565D-6FD4-4155-AD55-567F5B2F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1266-7C4D-46E7-B378-228D6DEF2620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25C7-293B-4034-9891-9D7DE463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9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E446-9409-4AEF-9683-F65B091D0E56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A4FC-1771-4E39-9F83-E3529216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9D37-84B8-4F4F-BFE4-0350FD6AE8EC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DE28-02F6-4178-B5FB-0282458A0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E5BD92-534E-456B-B583-D122E8B22F35}" type="datetimeFigureOut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6145B8-26C0-48C0-98A3-7D6EDBF6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30956" y="39417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Century Gothic" pitchFamily="34" charset="0"/>
              </a:rPr>
              <a:t>Position Control Fiscal Year End</a:t>
            </a:r>
            <a:endParaRPr lang="en-US" altLang="en-US" sz="2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43464" y="620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Step 3: Salary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3554"/>
            <a:ext cx="7848600" cy="83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Before coping salary schedules: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Verify PB Bonus Codes in new Fiscal Year.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828800"/>
            <a:ext cx="3429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200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6096000"/>
            <a:ext cx="7848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Contact TSB if PB Bonus Codes have not been rolled.</a:t>
            </a:r>
            <a:endParaRPr lang="en-US" sz="1600" dirty="0">
              <a:latin typeface="+mj-lt"/>
            </a:endParaRP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9840"/>
            <a:ext cx="82613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3592335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99909" y="564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Step 3: Salary Schedules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22325" y="1134531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Located in HR Code Maintenance 2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Copy Salary Schedule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0" y="18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122308"/>
            <a:ext cx="8345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88" y="3523896"/>
            <a:ext cx="3048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22487" y="-50802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Step 3: Salary Schedules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5622" y="973662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/>
              <a:t>Select a Copy Rule (A, B, or S)  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 smtClean="0"/>
              <a:t>Option A is recommended.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/>
              <a:t>Click Verify Schedule and Model Data and Click Save.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843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339616"/>
            <a:ext cx="5418138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7"/>
          <p:cNvSpPr txBox="1">
            <a:spLocks noChangeArrowheads="1"/>
          </p:cNvSpPr>
          <p:nvPr/>
        </p:nvSpPr>
        <p:spPr bwMode="auto">
          <a:xfrm>
            <a:off x="783606" y="3238489"/>
            <a:ext cx="943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Arial" charset="0"/>
              </a:rPr>
              <a:t>Optional: Roll Salary Schedules for specific salary schedule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7" y="2339616"/>
            <a:ext cx="6014763" cy="35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1111" y="95955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Step 3: Salary Schedules	 </a:t>
            </a:r>
            <a:br>
              <a:rPr lang="en-US" altLang="en-US" dirty="0" smtClean="0"/>
            </a:br>
            <a:r>
              <a:rPr lang="en-US" altLang="en-US" sz="3200" dirty="0" smtClean="0"/>
              <a:t>Assigning Default Benefits for Salary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01422"/>
            <a:ext cx="777240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600" dirty="0" smtClean="0"/>
              <a:t>Each Salary Schedule has a Benefits tab that you can use for assigning the default benefits to model 00.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6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600" dirty="0" smtClean="0"/>
              <a:t>After the Salary Schedules have been copied to Y2: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b="1" dirty="0" smtClean="0"/>
              <a:t>Verify the benefits are set up correctly for each Salary Schedule.</a:t>
            </a:r>
          </a:p>
        </p:txBody>
      </p:sp>
    </p:spTree>
    <p:extLst>
      <p:ext uri="{BB962C8B-B14F-4D97-AF65-F5344CB8AC3E}">
        <p14:creationId xmlns:p14="http://schemas.microsoft.com/office/powerpoint/2010/main" val="11208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8533" y="-7338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Step 3: Salary Schedules	 </a:t>
            </a:r>
            <a:br>
              <a:rPr lang="en-US" altLang="en-US" dirty="0" smtClean="0"/>
            </a:br>
            <a:r>
              <a:rPr lang="en-US" altLang="en-US" sz="3200" dirty="0" smtClean="0"/>
              <a:t>Assigning Default Benefits for Salary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20419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Log onto Y2.</a:t>
            </a:r>
          </a:p>
          <a:p>
            <a:pPr>
              <a:defRPr/>
            </a:pPr>
            <a:r>
              <a:rPr lang="en-US" sz="2200" dirty="0" smtClean="0"/>
              <a:t>Inspect Y2 Salary Schedules.</a:t>
            </a:r>
          </a:p>
          <a:p>
            <a:pPr>
              <a:defRPr/>
            </a:pPr>
            <a:r>
              <a:rPr lang="en-US" sz="2200" dirty="0" smtClean="0"/>
              <a:t>Click on Benefits Tab to ensure the employer-paid benefit are correct for each Salary Schedule.</a:t>
            </a:r>
            <a:endParaRPr lang="en-US" sz="2200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61" y="2698038"/>
            <a:ext cx="6699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99909" y="-1693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Step 3: Salary Schedules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01883"/>
            <a:ext cx="8229600" cy="423304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Run a Salary Schedule Report.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Save report for documentation purposes.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124200" y="2971800"/>
            <a:ext cx="2286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115957"/>
            <a:ext cx="5572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08" y="2989080"/>
            <a:ext cx="47339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26" y="4422592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4: Authorized Position/Employee Assignment Rollover Window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4753" y="1230486"/>
            <a:ext cx="7772400" cy="4572000"/>
          </a:xfrm>
        </p:spPr>
        <p:txBody>
          <a:bodyPr>
            <a:normAutofit/>
          </a:bodyPr>
          <a:lstStyle/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/>
              <a:t>Located in the Position Control Job Menu</a:t>
            </a:r>
            <a:endParaRPr lang="en-US" sz="2600" dirty="0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9" y="1805672"/>
            <a:ext cx="7113232" cy="40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81" y="2696809"/>
            <a:ext cx="314325" cy="1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25" y="1805672"/>
            <a:ext cx="5068000" cy="40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7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5: Recalculate Employee Position Projection Values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6599" y="1244598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Located in the HR Report/Job Selector Menu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Note: There are two jobs that recalculate employee projections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600" b="1" dirty="0"/>
              <a:t>PCT9025T – Used for Enhanced Position Control</a:t>
            </a:r>
            <a:endParaRPr lang="en-US" sz="2600" b="1" dirty="0">
              <a:latin typeface="+mj-lt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PCT900ST – Used for Standard Position Control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209800" y="5486400"/>
            <a:ext cx="4191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flipH="1" flipV="1">
            <a:off x="3200400" y="4114800"/>
            <a:ext cx="6858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4" y="2678707"/>
            <a:ext cx="5497688" cy="32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69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5: Recalculate Employee Position Projection Values (cont.)</a:t>
            </a:r>
            <a:endParaRPr lang="en-US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0" y="2667000"/>
            <a:ext cx="1524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 flipH="1" flipV="1">
            <a:off x="3352800" y="4343400"/>
            <a:ext cx="15240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42" y="1422399"/>
            <a:ext cx="6123126" cy="442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3893431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4666"/>
            <a:ext cx="8839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400" dirty="0" smtClean="0"/>
              <a:t>Step 6: Calculate Salary/</a:t>
            </a:r>
            <a:br>
              <a:rPr lang="en-US" sz="3400" dirty="0" smtClean="0"/>
            </a:br>
            <a:r>
              <a:rPr lang="en-US" sz="3400" dirty="0" smtClean="0"/>
              <a:t>Update Employee Positions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027" y="1210731"/>
            <a:ext cx="86868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Located in the (Global) Job Menu.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/>
              <a:t>PAF305 is for districts using Enhanced Position Control and Enhanced </a:t>
            </a:r>
            <a:r>
              <a:rPr lang="en-US" sz="2000" b="1" dirty="0" smtClean="0"/>
              <a:t>Payroll</a:t>
            </a:r>
            <a:endParaRPr lang="en-US" sz="2000" dirty="0" smtClean="0"/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/>
              <a:t>PAF302 is for districts </a:t>
            </a:r>
            <a:r>
              <a:rPr lang="en-US" sz="1400" dirty="0"/>
              <a:t>using </a:t>
            </a:r>
            <a:r>
              <a:rPr lang="en-US" sz="1400" dirty="0" smtClean="0"/>
              <a:t>Enhanced Position Control and Standard Payroll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/>
              <a:t>PAF300 is for districts using Standard Position Control and Standard </a:t>
            </a:r>
            <a:r>
              <a:rPr lang="en-US" sz="1400" dirty="0" smtClean="0"/>
              <a:t>Payroll</a:t>
            </a:r>
            <a:endParaRPr lang="en-US" sz="1400" dirty="0"/>
          </a:p>
          <a:p>
            <a:pPr marL="274638" lvl="1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52" y="2901242"/>
            <a:ext cx="51009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1905000" y="6353175"/>
            <a:ext cx="563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Hint: Select “Grid” and type “PAF” into “Search” box</a:t>
            </a:r>
          </a:p>
        </p:txBody>
      </p:sp>
    </p:spTree>
    <p:extLst>
      <p:ext uri="{BB962C8B-B14F-4D97-AF65-F5344CB8AC3E}">
        <p14:creationId xmlns:p14="http://schemas.microsoft.com/office/powerpoint/2010/main" val="21520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-2177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Before Getting Started…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23104"/>
              </p:ext>
            </p:extLst>
          </p:nvPr>
        </p:nvGraphicFramePr>
        <p:xfrm>
          <a:off x="1948540" y="1023242"/>
          <a:ext cx="5181600" cy="3352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1981200"/>
              </a:tblGrid>
              <a:tr h="45241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Task</a:t>
                      </a:r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Responsibility</a:t>
                      </a:r>
                      <a:endParaRPr kumimoji="0" lang="en-US" sz="2000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4817"/>
                    </a:solidFill>
                  </a:tcPr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Create Pay Schedules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DBAS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Create Pay Names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DBAS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Roll Bonus Codes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Roll Account Strings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Roll Deduction Schedules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339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latin typeface="+mj-lt"/>
                        </a:rPr>
                        <a:t>Link Deduction Schedules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latin typeface="+mj-lt"/>
                        </a:rPr>
                        <a:t>TSB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17558"/>
            <a:ext cx="8915400" cy="1676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These tasks will be completed on April 20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If you wish to begin the Position Control FYE process earlier, please submit a service request.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960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0802"/>
            <a:ext cx="8839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Step 6: Calculate Salary/</a:t>
            </a:r>
            <a:br>
              <a:rPr lang="en-US" sz="3000" dirty="0" smtClean="0"/>
            </a:br>
            <a:r>
              <a:rPr lang="en-US" sz="3000" dirty="0" smtClean="0"/>
              <a:t>Update Employee Positions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623" y="1109130"/>
            <a:ext cx="86868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 smtClean="0"/>
              <a:t>Note: </a:t>
            </a:r>
            <a:r>
              <a:rPr lang="en-US" sz="2200" dirty="0" smtClean="0"/>
              <a:t>The PAF305 </a:t>
            </a:r>
            <a:r>
              <a:rPr lang="en-US" sz="2200" dirty="0"/>
              <a:t>is used by districts using </a:t>
            </a:r>
            <a:r>
              <a:rPr lang="en-US" sz="2200" dirty="0" smtClean="0"/>
              <a:t>Enhanced Position </a:t>
            </a:r>
            <a:r>
              <a:rPr lang="en-US" sz="2200" dirty="0"/>
              <a:t>Control and </a:t>
            </a:r>
            <a:r>
              <a:rPr lang="en-US" sz="2200" dirty="0" smtClean="0"/>
              <a:t>Enhanced </a:t>
            </a:r>
            <a:r>
              <a:rPr lang="en-US" sz="2200" dirty="0"/>
              <a:t>Payroll</a:t>
            </a:r>
            <a:r>
              <a:rPr lang="en-US" sz="2200" dirty="0" smtClean="0"/>
              <a:t>. Most districts need to use this process.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/>
              <a:t>Verify data between Step 1 and 2.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/>
              <a:t>Verify data between Step </a:t>
            </a:r>
            <a:r>
              <a:rPr lang="en-US" sz="2200" dirty="0" smtClean="0"/>
              <a:t>3 </a:t>
            </a:r>
            <a:r>
              <a:rPr lang="en-US" sz="2200" dirty="0"/>
              <a:t>and </a:t>
            </a:r>
            <a:r>
              <a:rPr lang="en-US" sz="2200" dirty="0" smtClean="0"/>
              <a:t>4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011658"/>
              </p:ext>
            </p:extLst>
          </p:nvPr>
        </p:nvGraphicFramePr>
        <p:xfrm>
          <a:off x="1600200" y="3481558"/>
          <a:ext cx="6218240" cy="239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60"/>
                <a:gridCol w="1554560"/>
                <a:gridCol w="1554560"/>
                <a:gridCol w="1554560"/>
              </a:tblGrid>
              <a:tr h="9143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Step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Run Type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Generate Records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Update Position Records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Salary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Salary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Long/Step </a:t>
                      </a:r>
                      <a:r>
                        <a:rPr lang="en-US" sz="1800" dirty="0" err="1" smtClean="0"/>
                        <a:t>Adv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L="91445" marR="91445" marT="45703" marB="45703"/>
                </a:tc>
              </a:tr>
              <a:tr h="370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Long/Step </a:t>
                      </a:r>
                      <a:r>
                        <a:rPr lang="en-US" sz="1800" dirty="0" err="1" smtClean="0"/>
                        <a:t>Adv</a:t>
                      </a:r>
                      <a:endParaRPr lang="en-US" sz="1800" dirty="0" smtClean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L="91445" marR="91445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</a:p>
                  </a:txBody>
                  <a:tcPr marL="91445" marR="91445" marT="45703" marB="45703"/>
                </a:tc>
              </a:tr>
            </a:tbl>
          </a:graphicData>
        </a:graphic>
      </p:graphicFrame>
      <p:sp>
        <p:nvSpPr>
          <p:cNvPr id="26660" name="TextBox 4"/>
          <p:cNvSpPr txBox="1">
            <a:spLocks noChangeArrowheads="1"/>
          </p:cNvSpPr>
          <p:nvPr/>
        </p:nvSpPr>
        <p:spPr bwMode="auto">
          <a:xfrm>
            <a:off x="1600200" y="3126489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</a:rPr>
              <a:t>Report Criteria for PAF305 </a:t>
            </a:r>
          </a:p>
        </p:txBody>
      </p:sp>
    </p:spTree>
    <p:extLst>
      <p:ext uri="{BB962C8B-B14F-4D97-AF65-F5344CB8AC3E}">
        <p14:creationId xmlns:p14="http://schemas.microsoft.com/office/powerpoint/2010/main" val="390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510"/>
            <a:ext cx="8839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7: Load </a:t>
            </a:r>
            <a:r>
              <a:rPr lang="en-US" sz="3200" dirty="0" err="1" smtClean="0"/>
              <a:t>Payline</a:t>
            </a:r>
            <a:r>
              <a:rPr lang="en-US" sz="3200" dirty="0" smtClean="0"/>
              <a:t> Data </a:t>
            </a:r>
            <a:br>
              <a:rPr lang="en-US" sz="3200" dirty="0" smtClean="0"/>
            </a:br>
            <a:r>
              <a:rPr lang="en-US" sz="3200" dirty="0" smtClean="0"/>
              <a:t>from Position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3796"/>
            <a:ext cx="8229600" cy="423304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HR Report/Job Selector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This step is </a:t>
            </a:r>
            <a:r>
              <a:rPr lang="en-US" sz="2600" b="1" u="sng" dirty="0" smtClean="0">
                <a:solidFill>
                  <a:srgbClr val="FF0000"/>
                </a:solidFill>
              </a:rPr>
              <a:t>only to be completed by districts that use Position Control to drive Payroll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362200" y="5562600"/>
            <a:ext cx="4191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 flipH="1" flipV="1">
            <a:off x="3354388" y="4191000"/>
            <a:ext cx="6858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0" y="2619972"/>
            <a:ext cx="5712531" cy="32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8224"/>
            <a:ext cx="8839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7: Load </a:t>
            </a:r>
            <a:r>
              <a:rPr lang="en-US" sz="3200" dirty="0" err="1" smtClean="0"/>
              <a:t>Payline</a:t>
            </a:r>
            <a:r>
              <a:rPr lang="en-US" sz="3200" dirty="0" smtClean="0"/>
              <a:t> Data </a:t>
            </a:r>
            <a:br>
              <a:rPr lang="en-US" sz="3200" dirty="0" smtClean="0"/>
            </a:br>
            <a:r>
              <a:rPr lang="en-US" sz="3200" dirty="0" smtClean="0"/>
              <a:t>from Position Control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99442"/>
            <a:ext cx="7772400" cy="1066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Run in Report Only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Verify data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Run in Update and Report mode when ready</a:t>
            </a:r>
          </a:p>
        </p:txBody>
      </p:sp>
      <p:pic>
        <p:nvPicPr>
          <p:cNvPr id="3072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84" y="2116662"/>
            <a:ext cx="6162146" cy="37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5613396" y="3370610"/>
            <a:ext cx="255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charset="0"/>
              </a:rPr>
              <a:t>Change to Update and Report when ready.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3" y="3862028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4" y="-28224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Step 8: Update Employee Experience</a:t>
            </a:r>
            <a:endParaRPr lang="en-US" sz="3200" dirty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981200" y="4953000"/>
            <a:ext cx="48006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048000" y="4419600"/>
            <a:ext cx="8382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928506"/>
            <a:ext cx="868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Located in the HR Report/Job Selector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Optional Step – Used to keep track of the years of experience an employee has within your district.  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Run only once a year to increment experience years by one.</a:t>
            </a: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1" y="2572106"/>
            <a:ext cx="6104285" cy="3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5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8: Update Employee Experience (cont.)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129822" y="1411107"/>
            <a:ext cx="304800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Run in Create Report Only mode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Verify data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Run in Create Update and Report mode</a:t>
            </a: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6400800" y="2895600"/>
            <a:ext cx="12954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 flipH="1" flipV="1">
            <a:off x="3200400" y="2438400"/>
            <a:ext cx="3810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44" y="1495776"/>
            <a:ext cx="58229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Additional Steps – To Make Life Easier!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99237"/>
              </p:ext>
            </p:extLst>
          </p:nvPr>
        </p:nvGraphicFramePr>
        <p:xfrm>
          <a:off x="581378" y="1989667"/>
          <a:ext cx="8001001" cy="208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3"/>
                <a:gridCol w="2713932"/>
                <a:gridCol w="2781703"/>
                <a:gridCol w="1697183"/>
              </a:tblGrid>
              <a:tr h="680594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Step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 marT="45704" marB="45704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T="45704" marB="45704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Responsibility</a:t>
                      </a:r>
                    </a:p>
                  </a:txBody>
                  <a:tcPr marT="45704" marB="45704"/>
                </a:tc>
              </a:tr>
              <a:tr h="1005808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Update EC  from Employee Prime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Job Selector</a:t>
                      </a:r>
                    </a:p>
                    <a:p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T="45704" marB="45704"/>
                </a:tc>
              </a:tr>
              <a:tr h="39957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Job History Load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(Global) Job Menu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77331" y="84666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Additional Step 1: Update PER-PAY Data from Employee’s Prime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5246" y="1374420"/>
            <a:ext cx="8229600" cy="423304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Located in HR Report/Job Selector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447800" y="4648200"/>
            <a:ext cx="5257800" cy="2286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 flipH="1" flipV="1">
            <a:off x="2590800" y="3657600"/>
            <a:ext cx="8382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9" y="2064983"/>
            <a:ext cx="7147983" cy="379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1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3377" y="50799"/>
            <a:ext cx="8991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smtClean="0"/>
              <a:t>Additional Step 1: Update PER-PAY Data from Employee’s Prime Position (cont.)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 flipH="1" flipV="1">
            <a:off x="5410200" y="2362200"/>
            <a:ext cx="14478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 flipH="1" flipV="1">
            <a:off x="1752600" y="1828800"/>
            <a:ext cx="3810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5" y="1196621"/>
            <a:ext cx="5621524" cy="47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66042" y="107244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Additional Step 2: Load Job History from Position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5442" y="1302456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Located in (Global) Job Menu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 flipH="1" flipV="1">
            <a:off x="2590800" y="3352800"/>
            <a:ext cx="914400" cy="3810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3" y="2023179"/>
            <a:ext cx="539273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46199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Load Type = Full Date at the beginning of FY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Use Load Type = Merge during the FY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Additional Step 2: Load Job History from Position Control (cont.)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828800" y="3000375"/>
            <a:ext cx="3048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 flipH="1" flipV="1">
            <a:off x="4724400" y="3810000"/>
            <a:ext cx="2286000" cy="304800"/>
          </a:xfrm>
          <a:prstGeom prst="rect">
            <a:avLst/>
          </a:prstGeom>
          <a:noFill/>
          <a:ln w="38100" algn="ctr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8" y="2373476"/>
            <a:ext cx="7076899" cy="35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422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Position Control FYE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924800" cy="5105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51754"/>
              </p:ext>
            </p:extLst>
          </p:nvPr>
        </p:nvGraphicFramePr>
        <p:xfrm>
          <a:off x="381000" y="1338928"/>
          <a:ext cx="8305801" cy="4229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073"/>
                <a:gridCol w="2944784"/>
                <a:gridCol w="2038696"/>
                <a:gridCol w="1585653"/>
                <a:gridCol w="981595"/>
              </a:tblGrid>
              <a:tr h="33526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Step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Task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 </a:t>
                      </a: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Responsibility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latin typeface="+mj-lt"/>
                        </a:rPr>
                        <a:t>Page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>
                    <a:solidFill>
                      <a:srgbClr val="D34817"/>
                    </a:solidFill>
                  </a:tcPr>
                </a:tc>
              </a:tr>
              <a:tr h="3307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1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Work Calendars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Code Maintenance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3307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2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Benefit Definitions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Code Maintenance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8-15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33078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Salary Schedules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Code Maintenance. 2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8-23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68858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4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Authorized Position/ Employee Assignment Rollover Window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Position Control Job Menu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</a:p>
                    <a:p>
                      <a:pPr marL="0" algn="ctr" rtl="0" eaLnBrk="1" latinLnBrk="0" hangingPunct="1"/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8-39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5852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5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Recalculate Employee Position Projection Values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</a:t>
                      </a:r>
                    </a:p>
                    <a:p>
                      <a:pPr marL="0" algn="l" rtl="0" eaLnBrk="1" latinLnBrk="0" hangingPunct="1"/>
                      <a:r>
                        <a:rPr kumimoji="0" lang="en-US" sz="12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Job Selector Menu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</a:p>
                    <a:p>
                      <a:pPr marL="0" algn="ctr" rtl="0" eaLnBrk="1" latinLnBrk="0" hangingPunct="1"/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8-54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5852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6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Calculate Salary/Update Employee Positions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(Global) Job Menu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8-61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5852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7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Load </a:t>
                      </a:r>
                      <a:r>
                        <a:rPr kumimoji="0" lang="en-US" sz="1200" kern="1200" dirty="0" err="1" smtClean="0">
                          <a:latin typeface="+mj-lt"/>
                        </a:rPr>
                        <a:t>Payline</a:t>
                      </a:r>
                      <a:r>
                        <a:rPr kumimoji="0" lang="en-US" sz="1200" kern="1200" dirty="0" smtClean="0">
                          <a:latin typeface="+mj-lt"/>
                        </a:rPr>
                        <a:t> Data from Position Control 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Report/Job Selector</a:t>
                      </a:r>
                    </a:p>
                    <a:p>
                      <a:pPr marL="0" algn="l" rtl="0" eaLnBrk="1" latinLnBrk="0" hangingPunct="1"/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  <a:endParaRPr kumimoji="0"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8-83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  <a:tr h="45718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Update Employee Experience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200" kern="1200" noProof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HR Report/Job Selector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District</a:t>
                      </a:r>
                    </a:p>
                    <a:p>
                      <a:pPr marL="0" algn="ctr" rtl="0" eaLnBrk="1" latinLnBrk="0" hangingPunct="1"/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kern="1200" dirty="0" smtClean="0">
                          <a:latin typeface="+mj-lt"/>
                        </a:rPr>
                        <a:t>8-93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Term Clarification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4098303"/>
              </p:ext>
            </p:extLst>
          </p:nvPr>
        </p:nvGraphicFramePr>
        <p:xfrm>
          <a:off x="1382484" y="2438399"/>
          <a:ext cx="6487886" cy="195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34"/>
                <a:gridCol w="2720726"/>
                <a:gridCol w="2720726"/>
              </a:tblGrid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Code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Description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Fiscal Year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3" marB="45733"/>
                </a:tc>
              </a:tr>
              <a:tr h="6531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Y1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Current Fiscal Year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2016-2017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  <a:tr h="6531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Y2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Next Fiscal Year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2017-2018</a:t>
                      </a:r>
                      <a:endParaRPr kumimoji="0" lang="en-US" sz="16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29356" y="16002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600" dirty="0">
                <a:latin typeface="+mj-lt"/>
              </a:rPr>
              <a:t>“Y1” and “Y2” will be used throughout this document.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2600" dirty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600" dirty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5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95068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Step 1: Work Calendars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49822"/>
            <a:ext cx="7772400" cy="4724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Located in HR Code Maintenance.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Change Fiscal Year to Y2.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 Work Calendar “</a:t>
            </a:r>
            <a:r>
              <a:rPr lang="en-US" b="1" dirty="0" smtClean="0"/>
              <a:t>0000</a:t>
            </a:r>
            <a:r>
              <a:rPr lang="en-US" dirty="0" smtClean="0"/>
              <a:t>.” (</a:t>
            </a:r>
            <a:r>
              <a:rPr lang="en-US" u="sng" dirty="0" smtClean="0"/>
              <a:t>This is required</a:t>
            </a:r>
            <a:r>
              <a:rPr lang="en-US" dirty="0" smtClean="0"/>
              <a:t>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100" dirty="0" smtClean="0"/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2600" dirty="0" smtClean="0"/>
              <a:t>Calendar should contain all paid holidays in organization.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en-US" sz="2600" dirty="0" smtClean="0"/>
          </a:p>
          <a:p>
            <a:pPr marL="273685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Use calendar “0000” as a template to create other Work Calendars.  </a:t>
            </a:r>
          </a:p>
          <a:p>
            <a:pPr marL="273685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273685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All Work Calendars should be created before moving to next step.</a:t>
            </a:r>
          </a:p>
        </p:txBody>
      </p:sp>
    </p:spTree>
    <p:extLst>
      <p:ext uri="{BB962C8B-B14F-4D97-AF65-F5344CB8AC3E}">
        <p14:creationId xmlns:p14="http://schemas.microsoft.com/office/powerpoint/2010/main" val="15493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Step 2: Benefit Definitions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47512" y="1809048"/>
            <a:ext cx="83058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This </a:t>
            </a:r>
            <a:r>
              <a:rPr lang="en-US" sz="2400" dirty="0" smtClean="0">
                <a:latin typeface="+mj-lt"/>
              </a:rPr>
              <a:t>Benefit Definitions can </a:t>
            </a:r>
            <a:r>
              <a:rPr lang="en-US" sz="2400" dirty="0">
                <a:latin typeface="+mj-lt"/>
              </a:rPr>
              <a:t>be copied from prior Fiscal Year.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100" dirty="0" smtClean="0">
              <a:latin typeface="+mj-lt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The Benefit Projected Rate (BPR) Master File is located in the HR Code Maintenance menu. 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9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4305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Step 2: Benefit Definitions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71691" y="860772"/>
            <a:ext cx="83058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To copy, the prior year Benefit Definitions: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Click Benefit Projection Rates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Change Fiscal Year to Y2 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C</a:t>
            </a:r>
            <a:r>
              <a:rPr lang="en-US" sz="2200" dirty="0" smtClean="0">
                <a:latin typeface="+mj-lt"/>
              </a:rPr>
              <a:t>lick Add New.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9" y="2621838"/>
            <a:ext cx="723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7" y="3228974"/>
            <a:ext cx="3143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3016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Step 2: Benefit Definitions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956733" y="1128882"/>
            <a:ext cx="8305800" cy="54102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Enter Y1 in the Copy From field.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Click Copy.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429925"/>
            <a:ext cx="71326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9" y="2257956"/>
            <a:ext cx="7586133" cy="36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13176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 smtClean="0"/>
              <a:t>Step 2: Benefit Definitions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3444" y="829728"/>
            <a:ext cx="8991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Important to remember:</a:t>
            </a:r>
            <a:endParaRPr lang="en-US" sz="2000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Do not replace a benefit on a line with a new benefit.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Do not delete an existing benefit in the new year definition simply because it is no longer offered.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1800" dirty="0" smtClean="0"/>
              <a:t>Instead, change the base amount to 0.00% or $0.00.</a:t>
            </a:r>
            <a:endParaRPr lang="en-US" sz="1800" dirty="0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09" y="2815617"/>
            <a:ext cx="5413022" cy="30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A1129E3811446BB7AB72C532505AB" ma:contentTypeVersion="1" ma:contentTypeDescription="Create a new document." ma:contentTypeScope="" ma:versionID="330a8c6a9dbf2c8350cc452f36bb5cd4">
  <xsd:schema xmlns:xsd="http://www.w3.org/2001/XMLSchema" xmlns:xs="http://www.w3.org/2001/XMLSchema" xmlns:p="http://schemas.microsoft.com/office/2006/metadata/properties" xmlns:ns2="a23e6d57-d8a4-4f46-af0d-446ccfa6714c" targetNamespace="http://schemas.microsoft.com/office/2006/metadata/properties" ma:root="true" ma:fieldsID="521b12dba7c4ab8d4080f02ea9a6f4be" ns2:_=""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3e6d57-d8a4-4f46-af0d-446ccfa6714c">7TUPDFEVKPPK-896-2</_dlc_DocId>
    <_dlc_DocIdUrl xmlns="a23e6d57-d8a4-4f46-af0d-446ccfa6714c">
      <Url>https://www.sccoe.org/tech/ebwt/best/_layouts/15/DocIdRedir.aspx?ID=7TUPDFEVKPPK-896-2</Url>
      <Description>7TUPDFEVKPPK-896-2</Description>
    </_dlc_DocIdUrl>
  </documentManagement>
</p:properties>
</file>

<file path=customXml/itemProps1.xml><?xml version="1.0" encoding="utf-8"?>
<ds:datastoreItem xmlns:ds="http://schemas.openxmlformats.org/officeDocument/2006/customXml" ds:itemID="{A82112C7-FAAD-49AF-B7D2-5C8E3528DEA7}"/>
</file>

<file path=customXml/itemProps2.xml><?xml version="1.0" encoding="utf-8"?>
<ds:datastoreItem xmlns:ds="http://schemas.openxmlformats.org/officeDocument/2006/customXml" ds:itemID="{708C07A2-BF7B-4937-90FF-ED8ADC8C489C}"/>
</file>

<file path=customXml/itemProps3.xml><?xml version="1.0" encoding="utf-8"?>
<ds:datastoreItem xmlns:ds="http://schemas.openxmlformats.org/officeDocument/2006/customXml" ds:itemID="{DA4F60D6-F849-427C-8652-C335FC86BD47}"/>
</file>

<file path=customXml/itemProps4.xml><?xml version="1.0" encoding="utf-8"?>
<ds:datastoreItem xmlns:ds="http://schemas.openxmlformats.org/officeDocument/2006/customXml" ds:itemID="{34A07C24-3646-42C4-9105-DEF898F7047B}"/>
</file>

<file path=docProps/app.xml><?xml version="1.0" encoding="utf-8"?>
<Properties xmlns="http://schemas.openxmlformats.org/officeDocument/2006/extended-properties" xmlns:vt="http://schemas.openxmlformats.org/officeDocument/2006/docPropsVTypes">
  <TotalTime>11621</TotalTime>
  <Words>1011</Words>
  <Application>Microsoft Office PowerPoint</Application>
  <PresentationFormat>On-screen Show (4:3)</PresentationFormat>
  <Paragraphs>209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Calibri</vt:lpstr>
      <vt:lpstr>Century Gothic</vt:lpstr>
      <vt:lpstr>Perpetua</vt:lpstr>
      <vt:lpstr>Wingdings 2</vt:lpstr>
      <vt:lpstr>Office Theme</vt:lpstr>
      <vt:lpstr>Position Control Fiscal Year End</vt:lpstr>
      <vt:lpstr>Before Getting Started…</vt:lpstr>
      <vt:lpstr>Position Control FYE Overview</vt:lpstr>
      <vt:lpstr>Term Clarification</vt:lpstr>
      <vt:lpstr>Step 1: Work Calendars</vt:lpstr>
      <vt:lpstr>Step 2: Benefit Definitions</vt:lpstr>
      <vt:lpstr>Step 2: Benefit Definitions</vt:lpstr>
      <vt:lpstr>Step 2: Benefit Definitions</vt:lpstr>
      <vt:lpstr>Step 2: Benefit Definitions (cont.)</vt:lpstr>
      <vt:lpstr>Step 3: Salary Schedules</vt:lpstr>
      <vt:lpstr>Step 3: Salary Schedules (cont.)</vt:lpstr>
      <vt:lpstr>Step 3: Salary Schedules (cont.)</vt:lpstr>
      <vt:lpstr>Step 3: Salary Schedules   Assigning Default Benefits for Salary Schedules</vt:lpstr>
      <vt:lpstr>Step 3: Salary Schedules   Assigning Default Benefits for Salary Schedules</vt:lpstr>
      <vt:lpstr>Step 3: Salary Schedules (cont.)</vt:lpstr>
      <vt:lpstr>Step 4: Authorized Position/Employee Assignment Rollover Window</vt:lpstr>
      <vt:lpstr>Step 5: Recalculate Employee Position Projection Values</vt:lpstr>
      <vt:lpstr>Step 5: Recalculate Employee Position Projection Values (cont.)</vt:lpstr>
      <vt:lpstr>Step 6: Calculate Salary/ Update Employee Positions</vt:lpstr>
      <vt:lpstr>Step 6: Calculate Salary/ Update Employee Positions</vt:lpstr>
      <vt:lpstr>Step 7: Load Payline Data  from Position Control</vt:lpstr>
      <vt:lpstr>Step 7: Load Payline Data  from Position Control (cont.)</vt:lpstr>
      <vt:lpstr>Step 8: Update Employee Experience</vt:lpstr>
      <vt:lpstr>Step 8: Update Employee Experience (cont.)</vt:lpstr>
      <vt:lpstr>Additional Steps – To Make Life Easier!</vt:lpstr>
      <vt:lpstr>Additional Step 1: Update PER-PAY Data from Employee’s Prime Position</vt:lpstr>
      <vt:lpstr>Additional Step 1: Update PER-PAY Data from Employee’s Prime Position (cont.)</vt:lpstr>
      <vt:lpstr>Additional Step 2: Load Job History from Position Control</vt:lpstr>
      <vt:lpstr>Additional Step 2: Load Job History from Position Control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Date</dc:title>
  <dc:creator>Andy Perez</dc:creator>
  <cp:lastModifiedBy>Allen Tang</cp:lastModifiedBy>
  <cp:revision>20</cp:revision>
  <cp:lastPrinted>2017-04-17T19:51:50Z</cp:lastPrinted>
  <dcterms:created xsi:type="dcterms:W3CDTF">2012-09-15T02:22:23Z</dcterms:created>
  <dcterms:modified xsi:type="dcterms:W3CDTF">2017-04-18T23:00:45Z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0x0101007EFA1129E3811446BB7AB72C532505AB</vt:lpwstr>
  </property>
  <property fmtid="{D5CDD505-2E9C-101B-9397-08002B2CF9AE}" pid="3" name="_dlc_DocIdItemGuid">
    <vt:lpwstr>94dc230d-502d-4bac-9d4a-f6f1f19fc6b7</vt:lpwstr>
  </property>
</Properties>
</file>